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7" r:id="rId13"/>
    <p:sldId id="278" r:id="rId14"/>
    <p:sldId id="274" r:id="rId15"/>
    <p:sldId id="275" r:id="rId16"/>
    <p:sldId id="279" r:id="rId17"/>
    <p:sldId id="276" r:id="rId18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87332" autoAdjust="0"/>
  </p:normalViewPr>
  <p:slideViewPr>
    <p:cSldViewPr snapToGrid="0">
      <p:cViewPr varScale="1">
        <p:scale>
          <a:sx n="78" d="100"/>
          <a:sy n="78" d="100"/>
        </p:scale>
        <p:origin x="105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1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B38A06D-996C-44F3-B913-825DFD8AC179}" type="datetime1">
              <a:rPr lang="fr-FR" smtClean="0"/>
              <a:t>13/12/2022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4E131D3-9BE2-46E8-B996-039A12B2C477}" type="datetime1">
              <a:rPr lang="fr-FR" noProof="0" smtClean="0"/>
              <a:t>13/12/2022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Les fonctions HOG sont largement utilisées pour la détection d'objets. HOG décompose une image en petites cellules carrées, calcule un histogramme de gradients orientés dans chaque cellule, normalise le résultat à l'aide d'un modèle par bloc et renvoie un descripteur pour chaque cellule.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33D7A2-C585-48BF-BF8C-C21FDC051F77}" type="slidenum">
              <a:rPr lang="fr-FR" noProof="0" smtClean="0"/>
              <a:t>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532047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obtenir un ensemble d'échantillons négatifs, nous prenons n'importe quel corpus d'images d'entrée de </a:t>
            </a:r>
            <a:r>
              <a:rPr lang="fr-FR" dirty="0" err="1"/>
              <a:t>Scikit</a:t>
            </a:r>
            <a:r>
              <a:rPr lang="fr-FR" dirty="0"/>
              <a:t>-Image et en extrayons des patchs à diverses échelles comme suit :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33D7A2-C585-48BF-BF8C-C21FDC051F77}" type="slidenum">
              <a:rPr lang="fr-FR" noProof="0" smtClean="0"/>
              <a:t>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537247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Classification binaire, où nous souhaitons regrouper un résultat dans l'un des deux groupes.</a:t>
            </a:r>
          </a:p>
          <a:p>
            <a:endParaRPr lang="fr-FR" dirty="0"/>
          </a:p>
          <a:p>
            <a:r>
              <a:rPr lang="fr-FR" dirty="0"/>
              <a:t>Classification multi-classes, où nous souhaitons regrouper un résultat dans l'un des multiples (plus de deux) groupes.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33D7A2-C585-48BF-BF8C-C21FDC051F77}" type="slidenum">
              <a:rPr lang="fr-FR" noProof="0" smtClean="0"/>
              <a:t>7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903625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33D7A2-C585-48BF-BF8C-C21FDC051F77}" type="slidenum">
              <a:rPr lang="fr-FR" noProof="0" smtClean="0"/>
              <a:t>8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162371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L’</a:t>
            </a:r>
            <a:r>
              <a:rPr lang="fr-FR" dirty="0" err="1"/>
              <a:t>accuracy</a:t>
            </a:r>
            <a:r>
              <a:rPr lang="fr-FR" dirty="0"/>
              <a:t> est la proximité d'une valeur par rapport à sa vraie valeur,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33D7A2-C585-48BF-BF8C-C21FDC051F77}" type="slidenum">
              <a:rPr lang="fr-FR" noProof="0" smtClean="0"/>
              <a:t>11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54012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33D7A2-C585-48BF-BF8C-C21FDC051F77}" type="slidenum">
              <a:rPr lang="fr-FR" noProof="0" smtClean="0"/>
              <a:t>12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113277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06C86350-C59B-49B7-B6A3-C006A2D9A913}" type="datetime1">
              <a:rPr lang="fr-FR" noProof="0" smtClean="0"/>
              <a:t>13/12/2022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grpSp>
        <p:nvGrpSpPr>
          <p:cNvPr id="7" name="Groupe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orme libre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orme libre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DA1C5C-7F2E-433D-875A-FFDEB82FA351}" type="datetime1">
              <a:rPr lang="fr-FR" noProof="0" smtClean="0"/>
              <a:t>13/12/2022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D4B3E8-0B78-4EDB-B1B2-DDB7EDE35009}" type="datetime1">
              <a:rPr lang="fr-FR" noProof="0" smtClean="0"/>
              <a:t>13/12/2022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7AD2B4-193C-44DA-BE2C-33100C37057E}" type="datetime1">
              <a:rPr lang="fr-FR" noProof="0" smtClean="0"/>
              <a:t>13/12/2022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EB5E0A11-9398-468D-A8E2-506101C27709}" type="datetime1">
              <a:rPr lang="fr-FR" noProof="0" smtClean="0"/>
              <a:t>13/12/2022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" name="Forme libre 6" title="Repère de rognage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563BBE-4BD2-44A6-88C2-3DFD8FC8C1A5}" type="datetime1">
              <a:rPr lang="fr-FR" noProof="0" smtClean="0"/>
              <a:t>13/12/2022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62C45A-21A3-4B05-B2F9-D8CB0570209E}" type="datetime1">
              <a:rPr lang="fr-FR" noProof="0" smtClean="0"/>
              <a:t>13/12/2022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3B5F54-669E-4242-B20C-FEC67C52BA91}" type="datetime1">
              <a:rPr lang="fr-FR" noProof="0" smtClean="0"/>
              <a:t>13/12/2022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74E34C7-1BD1-4C59-A431-26F54DD0FE99}" type="datetime1">
              <a:rPr lang="fr-FR" noProof="0" smtClean="0"/>
              <a:t>13/12/2022</a:t>
            </a:fld>
            <a:endParaRPr lang="fr-FR" noProof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Forme d’arrière-plan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89B75EAA-98D5-4BE3-BEEC-5DF1769883AE}" type="datetime1">
              <a:rPr lang="fr-FR" noProof="0" smtClean="0"/>
              <a:t>13/12/2022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9" name="Rectangle 8" title="Barre de séparation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Forme d’arrière-plan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7905269A-CAA5-4373-8346-72C4F88512B2}" type="datetime1">
              <a:rPr lang="fr-FR" noProof="0" smtClean="0"/>
              <a:t>13/12/2022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9" name="Rectangle 8" title="Barre de séparation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titr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1608B52C-6477-4F49-96AF-2A2F509D9CC6}" type="datetime1">
              <a:rPr lang="fr-FR" noProof="0" smtClean="0"/>
              <a:t>13/12/2022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9" name="Rectangle 8" title="Barre latérale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pic>
        <p:nvPicPr>
          <p:cNvPr id="23" name="Image 22" descr="plan rapproché extrême d’un graphique en courbes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orme libre : Form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 rtlCol="0">
            <a:normAutofit/>
          </a:bodyPr>
          <a:lstStyle/>
          <a:p>
            <a:pPr algn="l"/>
            <a:r>
              <a:rPr lang="fr-FR" sz="3600" dirty="0">
                <a:solidFill>
                  <a:srgbClr val="FFFFFF"/>
                </a:solidFill>
              </a:rPr>
              <a:t>Face </a:t>
            </a:r>
            <a:r>
              <a:rPr lang="fr-FR" sz="3600" dirty="0" err="1">
                <a:solidFill>
                  <a:srgbClr val="FFFFFF"/>
                </a:solidFill>
              </a:rPr>
              <a:t>Detection</a:t>
            </a:r>
            <a:r>
              <a:rPr lang="fr-FR" sz="3600" dirty="0">
                <a:solidFill>
                  <a:srgbClr val="FFFFFF"/>
                </a:solidFill>
              </a:rPr>
              <a:t> Application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 rtlCol="0">
            <a:normAutofit/>
          </a:bodyPr>
          <a:lstStyle/>
          <a:p>
            <a:pPr algn="l" rtl="0">
              <a:spcAft>
                <a:spcPts val="600"/>
              </a:spcAft>
            </a:pPr>
            <a:r>
              <a:rPr lang="fr-FR" sz="1800" dirty="0">
                <a:solidFill>
                  <a:srgbClr val="FFFFFF"/>
                </a:solidFill>
              </a:rPr>
              <a:t>Azizi Ahlem et </a:t>
            </a:r>
            <a:r>
              <a:rPr lang="fr-FR" sz="1800" dirty="0" err="1">
                <a:solidFill>
                  <a:srgbClr val="FFFFFF"/>
                </a:solidFill>
              </a:rPr>
              <a:t>Jbara</a:t>
            </a:r>
            <a:r>
              <a:rPr lang="fr-FR" sz="1800" dirty="0">
                <a:solidFill>
                  <a:srgbClr val="FFFFFF"/>
                </a:solidFill>
              </a:rPr>
              <a:t> Farah 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2C2FE84-96C1-4231-E8F9-87E379C9A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947" y="156261"/>
            <a:ext cx="6991350" cy="37528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804038B-3D42-56D5-C5DA-C420ABD4B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967" y="3253689"/>
            <a:ext cx="541972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44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A9759E63-8591-2DDD-3B6D-E7E167F09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52" y="167711"/>
            <a:ext cx="9601200" cy="792126"/>
          </a:xfrm>
        </p:spPr>
        <p:txBody>
          <a:bodyPr>
            <a:normAutofit fontScale="90000"/>
          </a:bodyPr>
          <a:lstStyle/>
          <a:p>
            <a:pPr marL="0" lvl="0" indent="0" defTabSz="9334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defRPr cap="all"/>
            </a:pPr>
            <a:r>
              <a:rPr lang="fr-FR" sz="4400" kern="1200" noProof="0" dirty="0" err="1"/>
              <a:t>evaluating</a:t>
            </a:r>
            <a:r>
              <a:rPr lang="fr-FR" sz="4400" kern="1200" noProof="0" dirty="0"/>
              <a:t> the best face detector</a:t>
            </a:r>
            <a:br>
              <a:rPr lang="fr-FR" sz="4400" kern="1200" noProof="0" dirty="0"/>
            </a:b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FF256E8-D723-F24E-E7BC-953420571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165" y="1151623"/>
            <a:ext cx="8528608" cy="396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690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958F404-129F-D311-AE9D-82022D278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52" y="167711"/>
            <a:ext cx="9601200" cy="792126"/>
          </a:xfrm>
        </p:spPr>
        <p:txBody>
          <a:bodyPr>
            <a:normAutofit fontScale="90000"/>
          </a:bodyPr>
          <a:lstStyle/>
          <a:p>
            <a:pPr marL="0" lvl="0" indent="0" defTabSz="9334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defRPr cap="all"/>
            </a:pPr>
            <a:r>
              <a:rPr lang="fr-FR" sz="4400" kern="1200" noProof="0" dirty="0" err="1"/>
              <a:t>Finding</a:t>
            </a:r>
            <a:r>
              <a:rPr lang="fr-FR" sz="4400" kern="1200" noProof="0" dirty="0"/>
              <a:t>  faces in a new image</a:t>
            </a:r>
            <a:br>
              <a:rPr lang="fr-FR" sz="4400" kern="1200" noProof="0" dirty="0"/>
            </a:b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407BA02-AC2B-5D60-0A5B-C32B93B1D85B}"/>
              </a:ext>
            </a:extLst>
          </p:cNvPr>
          <p:cNvSpPr txBox="1"/>
          <p:nvPr/>
        </p:nvSpPr>
        <p:spPr>
          <a:xfrm>
            <a:off x="734197" y="920643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Get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a new test image by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executing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script: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C68FACF-9E76-6C1F-4A5E-2E20878FF995}"/>
              </a:ext>
            </a:extLst>
          </p:cNvPr>
          <p:cNvSpPr txBox="1"/>
          <p:nvPr/>
        </p:nvSpPr>
        <p:spPr>
          <a:xfrm>
            <a:off x="6367399" y="785243"/>
            <a:ext cx="55352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window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iterates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over patches of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image, and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compute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HOG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for</a:t>
            </a:r>
          </a:p>
          <a:p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patch: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AAAB0FC-6089-EA60-E097-BCDBCAE65D48}"/>
              </a:ext>
            </a:extLst>
          </p:cNvPr>
          <p:cNvSpPr txBox="1"/>
          <p:nvPr/>
        </p:nvSpPr>
        <p:spPr>
          <a:xfrm>
            <a:off x="831634" y="4341649"/>
            <a:ext cx="78436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face detector to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evaluate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whether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patch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contains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a face.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3B1BFF5-A26D-E4C0-53E4-48E73E780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609" y="1454721"/>
            <a:ext cx="4951391" cy="252931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137FAC0-D8A1-FE48-12F3-3C55F2C4F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7417" y="1736044"/>
            <a:ext cx="5385937" cy="227546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B61D368-1367-74AD-3CF1-1CA88FC34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828" y="5211556"/>
            <a:ext cx="4272221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61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9A3DD27-A14B-695E-1256-66CDBF835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172" y="1818346"/>
            <a:ext cx="7972425" cy="391477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C004615-7AAE-A3D2-D76F-DC11009ABB05}"/>
              </a:ext>
            </a:extLst>
          </p:cNvPr>
          <p:cNvSpPr txBox="1"/>
          <p:nvPr/>
        </p:nvSpPr>
        <p:spPr>
          <a:xfrm>
            <a:off x="1545172" y="509900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Draw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face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detected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patches as rectangles:</a:t>
            </a:r>
          </a:p>
        </p:txBody>
      </p:sp>
    </p:spTree>
    <p:extLst>
      <p:ext uri="{BB962C8B-B14F-4D97-AF65-F5344CB8AC3E}">
        <p14:creationId xmlns:p14="http://schemas.microsoft.com/office/powerpoint/2010/main" val="3461449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icture Black And White Stock Pour Black And White - Merci Pour Votre  Écoute Transparent PNG - 530x314 - Free Download on NicePNG">
            <a:extLst>
              <a:ext uri="{FF2B5EF4-FFF2-40B4-BE49-F238E27FC236}">
                <a16:creationId xmlns:a16="http://schemas.microsoft.com/office/drawing/2014/main" id="{A576D9FC-03DF-6093-8926-E3A3911BE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05" y="0"/>
            <a:ext cx="114505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F1D080-516B-5A19-88E3-BBA1584355DA}"/>
              </a:ext>
            </a:extLst>
          </p:cNvPr>
          <p:cNvSpPr/>
          <p:nvPr/>
        </p:nvSpPr>
        <p:spPr>
          <a:xfrm>
            <a:off x="3188043" y="4040659"/>
            <a:ext cx="6734433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9447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otData Automated Feature Engineering For Data Scientists">
            <a:extLst>
              <a:ext uri="{FF2B5EF4-FFF2-40B4-BE49-F238E27FC236}">
                <a16:creationId xmlns:a16="http://schemas.microsoft.com/office/drawing/2014/main" id="{DA4451D6-A301-B9AD-89B8-F91B14233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64" y="2866804"/>
            <a:ext cx="847448" cy="847448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Notion De Ligne De Classification. Icône De Ligne Simple, Illustration  Colorée. Design Plat De Symbole De Classification. Peut être Utilisé Pour  L'ui/ux | Vecteur Premium">
            <a:extLst>
              <a:ext uri="{FF2B5EF4-FFF2-40B4-BE49-F238E27FC236}">
                <a16:creationId xmlns:a16="http://schemas.microsoft.com/office/drawing/2014/main" id="{52A33985-0598-2861-1751-A84D0CAA6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274" y="2865248"/>
            <a:ext cx="847448" cy="84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Evaluate icon vector sign and symbol isolated on white background, Evaluate  logo concept Stock Vector | Adobe Stock">
            <a:extLst>
              <a:ext uri="{FF2B5EF4-FFF2-40B4-BE49-F238E27FC236}">
                <a16:creationId xmlns:a16="http://schemas.microsoft.com/office/drawing/2014/main" id="{886253B3-3582-8555-7EFA-39B42E0B6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033" y="2866803"/>
            <a:ext cx="847449" cy="84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erson search face verification color line icon Vector Image">
            <a:extLst>
              <a:ext uri="{FF2B5EF4-FFF2-40B4-BE49-F238E27FC236}">
                <a16:creationId xmlns:a16="http://schemas.microsoft.com/office/drawing/2014/main" id="{2CDC81E3-9A46-57BE-7CE6-CC3EC5866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0530" y="2837110"/>
            <a:ext cx="847450" cy="85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7B354B27-0053-32D8-A12A-36ED9DDF899D}"/>
              </a:ext>
            </a:extLst>
          </p:cNvPr>
          <p:cNvGrpSpPr/>
          <p:nvPr/>
        </p:nvGrpSpPr>
        <p:grpSpPr>
          <a:xfrm>
            <a:off x="296538" y="4057828"/>
            <a:ext cx="3377991" cy="720000"/>
            <a:chOff x="-475829" y="2002389"/>
            <a:chExt cx="3377991" cy="720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FC7EE15-D835-4390-31F0-7792DB0B51D1}"/>
                </a:ext>
              </a:extLst>
            </p:cNvPr>
            <p:cNvSpPr/>
            <p:nvPr/>
          </p:nvSpPr>
          <p:spPr>
            <a:xfrm>
              <a:off x="89662" y="2002389"/>
              <a:ext cx="281250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F1067BFB-6052-8605-55F6-9088D7DD4A30}"/>
                </a:ext>
              </a:extLst>
            </p:cNvPr>
            <p:cNvSpPr txBox="1"/>
            <p:nvPr/>
          </p:nvSpPr>
          <p:spPr>
            <a:xfrm>
              <a:off x="-475829" y="2002389"/>
              <a:ext cx="281250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rtlCol="0" anchor="t" anchorCtr="0">
              <a:noAutofit/>
            </a:bodyPr>
            <a:lstStyle/>
            <a:p>
              <a:pPr marL="0" lvl="0" indent="0" algn="ctr" defTabSz="9334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fr-FR" sz="2100" kern="1200" noProof="0" dirty="0" err="1"/>
                <a:t>Feature</a:t>
              </a:r>
              <a:endParaRPr lang="fr-FR" sz="2100" kern="1200" noProof="0" dirty="0"/>
            </a:p>
            <a:p>
              <a:pPr marL="0" lvl="0" indent="0" algn="ctr" defTabSz="9334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fr-FR" sz="2100" kern="1200" noProof="0" dirty="0"/>
                <a:t> Engineering</a:t>
              </a:r>
            </a:p>
            <a:p>
              <a:pPr marL="0" lvl="0" indent="0" algn="ctr" defTabSz="9334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endParaRPr lang="fr-FR" sz="2100" kern="1200" noProof="0" dirty="0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2FCE7AD5-C574-B965-BCFB-3E432351CA18}"/>
              </a:ext>
            </a:extLst>
          </p:cNvPr>
          <p:cNvGrpSpPr/>
          <p:nvPr/>
        </p:nvGrpSpPr>
        <p:grpSpPr>
          <a:xfrm>
            <a:off x="3541433" y="4164153"/>
            <a:ext cx="2812500" cy="720000"/>
            <a:chOff x="3394350" y="2555700"/>
            <a:chExt cx="2812500" cy="72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7EBE6F-7D55-EA9F-ACDE-0198F60CC377}"/>
                </a:ext>
              </a:extLst>
            </p:cNvPr>
            <p:cNvSpPr/>
            <p:nvPr/>
          </p:nvSpPr>
          <p:spPr>
            <a:xfrm>
              <a:off x="3394350" y="2555700"/>
              <a:ext cx="281250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9943BEF6-5F15-54A1-26E2-82D556968FAA}"/>
                </a:ext>
              </a:extLst>
            </p:cNvPr>
            <p:cNvSpPr txBox="1"/>
            <p:nvPr/>
          </p:nvSpPr>
          <p:spPr>
            <a:xfrm>
              <a:off x="3394350" y="2555700"/>
              <a:ext cx="281250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rtlCol="0" anchor="t" anchorCtr="0">
              <a:noAutofit/>
            </a:bodyPr>
            <a:lstStyle/>
            <a:p>
              <a:pPr marL="0" lvl="0" indent="0" algn="ctr" defTabSz="9334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fr-FR" sz="2100" kern="1200" noProof="0" dirty="0" err="1"/>
                <a:t>Binary</a:t>
              </a:r>
              <a:r>
                <a:rPr lang="fr-FR" sz="2100" kern="1200" noProof="0" dirty="0"/>
                <a:t> Classification </a:t>
              </a:r>
              <a:r>
                <a:rPr lang="fr-FR" sz="2100" kern="1200" noProof="0" dirty="0" err="1"/>
                <a:t>using</a:t>
              </a:r>
              <a:r>
                <a:rPr lang="fr-FR" sz="2100" kern="1200" noProof="0" dirty="0"/>
                <a:t> </a:t>
              </a:r>
              <a:r>
                <a:rPr lang="fr-FR" sz="2100" kern="1200" noProof="0" dirty="0" err="1"/>
                <a:t>Scikit-Learn</a:t>
              </a:r>
              <a:endParaRPr lang="fr-FR" sz="2100" kern="1200" noProof="0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11A5E433-C9E2-F905-A331-BCFEC5EEE1D1}"/>
              </a:ext>
            </a:extLst>
          </p:cNvPr>
          <p:cNvGrpSpPr/>
          <p:nvPr/>
        </p:nvGrpSpPr>
        <p:grpSpPr>
          <a:xfrm>
            <a:off x="6539815" y="4164153"/>
            <a:ext cx="3058190" cy="720000"/>
            <a:chOff x="6699037" y="2555700"/>
            <a:chExt cx="3058190" cy="720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0FDAF83-2932-BB4C-6E04-6CE4577C4441}"/>
                </a:ext>
              </a:extLst>
            </p:cNvPr>
            <p:cNvSpPr/>
            <p:nvPr/>
          </p:nvSpPr>
          <p:spPr>
            <a:xfrm>
              <a:off x="6699037" y="2555700"/>
              <a:ext cx="281250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46E99C39-34B5-599E-1D81-C91EBD5AFE7C}"/>
                </a:ext>
              </a:extLst>
            </p:cNvPr>
            <p:cNvSpPr txBox="1"/>
            <p:nvPr/>
          </p:nvSpPr>
          <p:spPr>
            <a:xfrm>
              <a:off x="6944727" y="2555700"/>
              <a:ext cx="281250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rtlCol="0" anchor="t" anchorCtr="0">
              <a:noAutofit/>
            </a:bodyPr>
            <a:lstStyle/>
            <a:p>
              <a:pPr marL="0" lvl="0" indent="0" algn="ctr" defTabSz="9334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100" kern="1200" noProof="0" dirty="0"/>
                <a:t>Evaluating the Best Face Detector</a:t>
              </a:r>
              <a:endParaRPr lang="fr-FR" sz="2100" kern="1200" noProof="0" dirty="0"/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9DF2797B-607C-6483-B39A-D3F850E512F3}"/>
              </a:ext>
            </a:extLst>
          </p:cNvPr>
          <p:cNvGrpSpPr/>
          <p:nvPr/>
        </p:nvGrpSpPr>
        <p:grpSpPr>
          <a:xfrm>
            <a:off x="9598005" y="4164153"/>
            <a:ext cx="2812500" cy="720000"/>
            <a:chOff x="89662" y="2002389"/>
            <a:chExt cx="2812500" cy="720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0DA95D-6B99-8370-BA2E-05F89E8047C7}"/>
                </a:ext>
              </a:extLst>
            </p:cNvPr>
            <p:cNvSpPr/>
            <p:nvPr/>
          </p:nvSpPr>
          <p:spPr>
            <a:xfrm>
              <a:off x="89662" y="2002389"/>
              <a:ext cx="281250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B32D2DDC-1E18-8B9A-9B7B-9C1561137A80}"/>
                </a:ext>
              </a:extLst>
            </p:cNvPr>
            <p:cNvSpPr txBox="1"/>
            <p:nvPr/>
          </p:nvSpPr>
          <p:spPr>
            <a:xfrm>
              <a:off x="89662" y="2002389"/>
              <a:ext cx="281250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rtlCol="0" anchor="t" anchorCtr="0">
              <a:noAutofit/>
            </a:bodyPr>
            <a:lstStyle/>
            <a:p>
              <a:pPr marL="0" lvl="0" indent="0" algn="ctr" defTabSz="9334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fr-FR" sz="2100" kern="1200" noProof="0" dirty="0" err="1"/>
                <a:t>Finding</a:t>
              </a:r>
              <a:r>
                <a:rPr lang="fr-FR" sz="2100" kern="1200" noProof="0" dirty="0"/>
                <a:t> face in new image </a:t>
              </a:r>
            </a:p>
            <a:p>
              <a:pPr marL="0" lvl="0" indent="0" algn="ctr" defTabSz="9334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endParaRPr lang="fr-FR" sz="2100" kern="1200" noProof="0" dirty="0"/>
            </a:p>
          </p:txBody>
        </p:sp>
      </p:grpSp>
      <p:sp>
        <p:nvSpPr>
          <p:cNvPr id="19" name="Titre 1">
            <a:extLst>
              <a:ext uri="{FF2B5EF4-FFF2-40B4-BE49-F238E27FC236}">
                <a16:creationId xmlns:a16="http://schemas.microsoft.com/office/drawing/2014/main" id="{730BFB7C-4CEA-85B1-B0D9-375015ADF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330" y="217968"/>
            <a:ext cx="9601200" cy="859637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Plan </a:t>
            </a:r>
          </a:p>
        </p:txBody>
      </p:sp>
    </p:spTree>
    <p:extLst>
      <p:ext uri="{BB962C8B-B14F-4D97-AF65-F5344CB8AC3E}">
        <p14:creationId xmlns:p14="http://schemas.microsoft.com/office/powerpoint/2010/main" val="163100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80F2DE-F3F0-666B-694D-00BB1CC56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92126"/>
          </a:xfrm>
        </p:spPr>
        <p:txBody>
          <a:bodyPr>
            <a:normAutofit fontScale="90000"/>
          </a:bodyPr>
          <a:lstStyle/>
          <a:p>
            <a:pPr marL="0" lvl="0" indent="0" defTabSz="9334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defRPr cap="all"/>
            </a:pPr>
            <a:r>
              <a:rPr lang="fr-FR" sz="4400" kern="1200" noProof="0" dirty="0" err="1"/>
              <a:t>Feature</a:t>
            </a:r>
            <a:r>
              <a:rPr lang="fr-FR" sz="4400" kern="1200" noProof="0" dirty="0"/>
              <a:t> Engineering</a:t>
            </a:r>
            <a:br>
              <a:rPr lang="fr-FR" sz="4400" kern="1200" noProof="0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0A0DE4-0AA8-7456-2777-203ECBB38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514600"/>
            <a:ext cx="9601200" cy="3581400"/>
          </a:xfrm>
        </p:spPr>
        <p:txBody>
          <a:bodyPr/>
          <a:lstStyle/>
          <a:p>
            <a:r>
              <a:rPr lang="fr-F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il s'agit d'appliquer une connaissance du domaine pour extraire des représentations analytiques à partir des données brutes et de les préparer pour le Machine Learning.</a:t>
            </a:r>
          </a:p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Nous effectuons le </a:t>
            </a:r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engineering  en extrayant  l’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Histogram of Oriented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Gradients (HOG) 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utilisant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bibliothéque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Scikit-Image,</a:t>
            </a:r>
          </a:p>
          <a:p>
            <a:pPr marL="0" indent="0">
              <a:buNone/>
            </a:pP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85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6D07753-77E4-F97B-CAEF-A4B957051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986546"/>
            <a:ext cx="4495800" cy="9906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6EC2084-30FF-493C-2D65-54BB0BC59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3234248"/>
            <a:ext cx="4495800" cy="67627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F46DDDB-8EBE-E095-4FDC-0CBB2975C8DF}"/>
              </a:ext>
            </a:extLst>
          </p:cNvPr>
          <p:cNvSpPr txBox="1"/>
          <p:nvPr/>
        </p:nvSpPr>
        <p:spPr>
          <a:xfrm>
            <a:off x="776290" y="2203950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Importation de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fetch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lfw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-people et obtention des positive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sample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D95F141-B256-48E2-E89D-58D093A3451C}"/>
              </a:ext>
            </a:extLst>
          </p:cNvPr>
          <p:cNvSpPr txBox="1"/>
          <p:nvPr/>
        </p:nvSpPr>
        <p:spPr>
          <a:xfrm>
            <a:off x="879844" y="176026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Importation des bibliothèque :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9CA0973-0B6D-F670-282D-3A53C92CB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" y="5105700"/>
            <a:ext cx="4495800" cy="561975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E40918F4-37B4-B650-5844-5EA714542190}"/>
              </a:ext>
            </a:extLst>
          </p:cNvPr>
          <p:cNvSpPr txBox="1"/>
          <p:nvPr/>
        </p:nvSpPr>
        <p:spPr>
          <a:xfrm>
            <a:off x="614030" y="4294490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  How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many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positives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samples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are in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positive_patches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9827DF-5209-A999-007E-2FA5BB016959}"/>
              </a:ext>
            </a:extLst>
          </p:cNvPr>
          <p:cNvSpPr/>
          <p:nvPr/>
        </p:nvSpPr>
        <p:spPr>
          <a:xfrm>
            <a:off x="6476116" y="12705"/>
            <a:ext cx="191386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CE494F7-8D07-4604-75C9-87D56C4709A9}"/>
              </a:ext>
            </a:extLst>
          </p:cNvPr>
          <p:cNvSpPr txBox="1"/>
          <p:nvPr/>
        </p:nvSpPr>
        <p:spPr>
          <a:xfrm>
            <a:off x="6741930" y="176026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Show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some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positive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samples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88C8D9B1-0B63-09C7-EB9F-96F2D8F833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4062" y="580748"/>
            <a:ext cx="4772025" cy="2653500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647C2E8A-53CF-4B3E-741F-564272D94C70}"/>
              </a:ext>
            </a:extLst>
          </p:cNvPr>
          <p:cNvSpPr txBox="1"/>
          <p:nvPr/>
        </p:nvSpPr>
        <p:spPr>
          <a:xfrm>
            <a:off x="6736929" y="3252783"/>
            <a:ext cx="66612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Try the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Scikit-Image’s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HOG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extractor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visualize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oriented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gradients for a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given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sample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9B9A9ED5-DD11-7187-5B68-ACF026B382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1229" y="3857649"/>
            <a:ext cx="5368700" cy="1133475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9F436BDB-D6AE-D9F3-6DD5-5790F5DE18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1930" y="4991125"/>
            <a:ext cx="5450069" cy="186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140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9EEA42F0-4CC4-29FF-AB13-383FE4B32BC8}"/>
              </a:ext>
            </a:extLst>
          </p:cNvPr>
          <p:cNvSpPr txBox="1"/>
          <p:nvPr/>
        </p:nvSpPr>
        <p:spPr>
          <a:xfrm>
            <a:off x="951471" y="86738"/>
            <a:ext cx="4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Obtenir un ensemble de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negative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simple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A02F99B-25A8-E130-4E47-315437256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471" y="429747"/>
            <a:ext cx="9505950" cy="221932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33E98B7-0412-B5DF-2AA5-DA725A51086E}"/>
              </a:ext>
            </a:extLst>
          </p:cNvPr>
          <p:cNvSpPr txBox="1"/>
          <p:nvPr/>
        </p:nvSpPr>
        <p:spPr>
          <a:xfrm>
            <a:off x="951471" y="2669704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How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many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negative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samples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are in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negative_patches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B87FF1E-A4DE-9C2E-7F2F-12C534CD3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3039036"/>
            <a:ext cx="5631592" cy="66799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5D96D35-5E04-DFED-99C5-4E24CD310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471" y="4364519"/>
            <a:ext cx="6098057" cy="240674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3A7AC2A-DBE2-2799-2434-A0C564531A86}"/>
              </a:ext>
            </a:extLst>
          </p:cNvPr>
          <p:cNvSpPr txBox="1"/>
          <p:nvPr/>
        </p:nvSpPr>
        <p:spPr>
          <a:xfrm>
            <a:off x="951470" y="3789889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Show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some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negative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samples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270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B2AFF4BD-7F99-A034-A8A6-C9B4754713B0}"/>
              </a:ext>
            </a:extLst>
          </p:cNvPr>
          <p:cNvSpPr txBox="1"/>
          <p:nvPr/>
        </p:nvSpPr>
        <p:spPr>
          <a:xfrm>
            <a:off x="1022520" y="362470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Combine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negative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and positive sets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11C50CD-0BB8-E7EA-FA49-DB54696704B7}"/>
              </a:ext>
            </a:extLst>
          </p:cNvPr>
          <p:cNvSpPr txBox="1"/>
          <p:nvPr/>
        </p:nvSpPr>
        <p:spPr>
          <a:xfrm>
            <a:off x="1022520" y="3114584"/>
            <a:ext cx="83562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Construct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vector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of labels y: 0 for all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negative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samples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and 1 for all positive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samples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D51ECEA-BD45-65BA-F15F-2A8C34A6B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369" y="938427"/>
            <a:ext cx="6098057" cy="16002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CED3C33-FEA4-F1AF-8140-C7A2BC653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52" y="3985737"/>
            <a:ext cx="5440064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46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B4827102-39F7-69D5-E990-232708E38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92126"/>
          </a:xfrm>
        </p:spPr>
        <p:txBody>
          <a:bodyPr>
            <a:normAutofit fontScale="90000"/>
          </a:bodyPr>
          <a:lstStyle/>
          <a:p>
            <a:pPr marL="0" lvl="0" indent="0" defTabSz="9334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defRPr cap="all"/>
            </a:pPr>
            <a:r>
              <a:rPr lang="fr-FR" sz="4400" kern="1200" noProof="0" dirty="0" err="1"/>
              <a:t>Binary</a:t>
            </a:r>
            <a:r>
              <a:rPr lang="fr-FR" sz="4400" kern="1200" noProof="0" dirty="0"/>
              <a:t> classification </a:t>
            </a:r>
            <a:br>
              <a:rPr lang="fr-FR" sz="4400" kern="1200" noProof="0" dirty="0"/>
            </a:br>
            <a:endParaRPr lang="fr-FR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AD2816E-63AA-7CB8-6B9D-68236E3CF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020330"/>
            <a:ext cx="9601200" cy="3581400"/>
          </a:xfrm>
        </p:spPr>
        <p:txBody>
          <a:bodyPr/>
          <a:lstStyle/>
          <a:p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inherit"/>
              </a:rPr>
              <a:t>La classification est un vaste domaine dans le domaine des statistiques et de l'apprentissage automatique</a:t>
            </a:r>
            <a:r>
              <a:rPr lang="fr-FR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inherit"/>
              </a:rPr>
              <a:t>Généralement, la classification peut être décomposée en deux domaines : </a:t>
            </a:r>
          </a:p>
          <a:p>
            <a:pPr marL="0" indent="0">
              <a:buNone/>
            </a:pP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inherit"/>
                <a:cs typeface="Arial" panose="020B0604020202020204" pitchFamily="34" charset="0"/>
              </a:rPr>
              <a:t> </a:t>
            </a:r>
            <a:r>
              <a:rPr lang="fr-FR" b="1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Inter"/>
              </a:rPr>
              <a:t>Binary</a:t>
            </a:r>
            <a:r>
              <a:rPr lang="fr-FR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Inter"/>
              </a:rPr>
              <a:t> classification</a:t>
            </a:r>
          </a:p>
          <a:p>
            <a:pPr marL="0" indent="0">
              <a:buNone/>
            </a:pPr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  <a:latin typeface="Inter"/>
                <a:cs typeface="Arial" panose="020B0604020202020204" pitchFamily="34" charset="0"/>
              </a:rPr>
              <a:t> </a:t>
            </a:r>
            <a:r>
              <a:rPr lang="fr-FR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Inter"/>
              </a:rPr>
              <a:t>Multi-class classification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261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B13962-ADBF-620C-A05F-A08BAAF33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113" y="240957"/>
            <a:ext cx="9601200" cy="451022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We first split the data into training and test sets :</a:t>
            </a:r>
            <a:endParaRPr lang="fr-FR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CA95F91-FB65-51E8-1857-58DCB4665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04" y="798426"/>
            <a:ext cx="6667500" cy="138112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7993E61-234C-7FA3-0A2A-3D7C1BDD762D}"/>
              </a:ext>
            </a:extLst>
          </p:cNvPr>
          <p:cNvSpPr txBox="1"/>
          <p:nvPr/>
        </p:nvSpPr>
        <p:spPr>
          <a:xfrm>
            <a:off x="800101" y="2285998"/>
            <a:ext cx="79237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binary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classifiers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the best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estimator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one: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0A7B424-909D-968B-CBB5-EC1895241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2" y="2655330"/>
            <a:ext cx="3623618" cy="420267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44946F8-4059-4AA0-2C28-FDDD49529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3720" y="2655331"/>
            <a:ext cx="3917091" cy="420266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8D4BB59-575A-CB16-F0A3-E50011404B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0811" y="2655330"/>
            <a:ext cx="3851189" cy="420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494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0B7888-452D-3218-D8BC-F17FD9390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611" y="166817"/>
            <a:ext cx="9601200" cy="648730"/>
          </a:xfrm>
        </p:spPr>
        <p:txBody>
          <a:bodyPr>
            <a:noAutofit/>
          </a:bodyPr>
          <a:lstStyle/>
          <a:p>
            <a:r>
              <a:rPr lang="fr-FR" sz="1800" b="1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KNeighborsClassifier</a:t>
            </a:r>
            <a:r>
              <a:rPr lang="fr-FR" sz="1800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() </a:t>
            </a:r>
            <a:br>
              <a:rPr lang="fr-FR" sz="1800" b="1" dirty="0"/>
            </a:br>
            <a:endParaRPr lang="fr-FR" sz="1800" b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A3FA056-9245-6BE7-1ABA-49E34844F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465" y="723900"/>
            <a:ext cx="5467350" cy="48706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BB42586-E98F-F469-0623-D9F78C146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465" y="1858148"/>
            <a:ext cx="7839075" cy="526191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EEC6DF4C-39CC-EE95-4942-828542ADAE31}"/>
              </a:ext>
            </a:extLst>
          </p:cNvPr>
          <p:cNvSpPr txBox="1">
            <a:spLocks/>
          </p:cNvSpPr>
          <p:nvPr/>
        </p:nvSpPr>
        <p:spPr>
          <a:xfrm>
            <a:off x="1025611" y="1341738"/>
            <a:ext cx="9601200" cy="6487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800" b="1" dirty="0" err="1">
                <a:solidFill>
                  <a:srgbClr val="212121"/>
                </a:solidFill>
                <a:latin typeface="Courier New" panose="02070309020205020404" pitchFamily="49" charset="0"/>
              </a:rPr>
              <a:t>DecisionTreeClassifier</a:t>
            </a:r>
            <a:r>
              <a:rPr lang="fr-FR" sz="1800" b="1" dirty="0">
                <a:solidFill>
                  <a:srgbClr val="212121"/>
                </a:solidFill>
                <a:latin typeface="Courier New" panose="02070309020205020404" pitchFamily="49" charset="0"/>
              </a:rPr>
              <a:t> </a:t>
            </a:r>
            <a:br>
              <a:rPr lang="fr-FR" sz="1800" b="1" dirty="0"/>
            </a:br>
            <a:endParaRPr lang="fr-FR" sz="1800" b="1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13BA851-0E9B-5A7F-6B3E-882A2C9BA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465" y="2924899"/>
            <a:ext cx="5188551" cy="436139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482BC70A-FABD-F0F8-46C5-E63487377E52}"/>
              </a:ext>
            </a:extLst>
          </p:cNvPr>
          <p:cNvSpPr txBox="1">
            <a:spLocks/>
          </p:cNvSpPr>
          <p:nvPr/>
        </p:nvSpPr>
        <p:spPr>
          <a:xfrm>
            <a:off x="1150465" y="2494238"/>
            <a:ext cx="9601200" cy="6487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800" b="1" dirty="0">
                <a:solidFill>
                  <a:srgbClr val="212121"/>
                </a:solidFill>
                <a:latin typeface="Courier New" panose="02070309020205020404" pitchFamily="49" charset="0"/>
              </a:rPr>
              <a:t>SVC()</a:t>
            </a:r>
            <a:endParaRPr lang="fr-FR" sz="1800" b="1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FC6FC61-308B-E651-7C0A-D5CB0D4A822E}"/>
              </a:ext>
            </a:extLst>
          </p:cNvPr>
          <p:cNvSpPr txBox="1"/>
          <p:nvPr/>
        </p:nvSpPr>
        <p:spPr>
          <a:xfrm>
            <a:off x="1150465" y="3791699"/>
            <a:ext cx="6098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RandomForestClassifier</a:t>
            </a:r>
            <a:r>
              <a:rPr lang="fr-FR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() </a:t>
            </a:r>
            <a:br>
              <a:rPr lang="fr-FR" b="1" dirty="0"/>
            </a:br>
            <a:endParaRPr lang="fr-FR" b="1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D7F8866C-2FDB-1923-CBD1-3052EA2B4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465" y="4557837"/>
            <a:ext cx="10464886" cy="26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284053"/>
      </p:ext>
    </p:extLst>
  </p:cSld>
  <p:clrMapOvr>
    <a:masterClrMapping/>
  </p:clrMapOvr>
</p:sld>
</file>

<file path=ppt/theme/theme1.xml><?xml version="1.0" encoding="utf-8"?>
<a:theme xmlns:a="http://schemas.openxmlformats.org/drawingml/2006/main" name="Rogner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920_TF34357615.potx" id="{CE8D3FD0-B6B2-46D1-A798-44428C4A86B6}" vid="{2C857BE5-9AB4-46EA-819B-98EE63B4608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Conception Rognage</Template>
  <TotalTime>170</TotalTime>
  <Words>428</Words>
  <Application>Microsoft Office PowerPoint</Application>
  <PresentationFormat>Grand écran</PresentationFormat>
  <Paragraphs>55</Paragraphs>
  <Slides>14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2" baseType="lpstr">
      <vt:lpstr>Arial</vt:lpstr>
      <vt:lpstr>Arial</vt:lpstr>
      <vt:lpstr>Calibri</vt:lpstr>
      <vt:lpstr>Courier New</vt:lpstr>
      <vt:lpstr>Franklin Gothic Book</vt:lpstr>
      <vt:lpstr>inherit</vt:lpstr>
      <vt:lpstr>Inter</vt:lpstr>
      <vt:lpstr>Rogner</vt:lpstr>
      <vt:lpstr>Face Detection Application</vt:lpstr>
      <vt:lpstr>Plan </vt:lpstr>
      <vt:lpstr>Feature Engineering </vt:lpstr>
      <vt:lpstr>Présentation PowerPoint</vt:lpstr>
      <vt:lpstr>Présentation PowerPoint</vt:lpstr>
      <vt:lpstr>Présentation PowerPoint</vt:lpstr>
      <vt:lpstr>Binary classification  </vt:lpstr>
      <vt:lpstr>We first split the data into training and test sets :</vt:lpstr>
      <vt:lpstr>KNeighborsClassifier()  </vt:lpstr>
      <vt:lpstr>Présentation PowerPoint</vt:lpstr>
      <vt:lpstr>evaluating the best face detector </vt:lpstr>
      <vt:lpstr>Finding  faces in a new image 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Detection Application</dc:title>
  <dc:creator>Ahlem Azizi</dc:creator>
  <cp:lastModifiedBy>Ahlem Azizi</cp:lastModifiedBy>
  <cp:revision>18</cp:revision>
  <dcterms:created xsi:type="dcterms:W3CDTF">2022-12-12T19:33:59Z</dcterms:created>
  <dcterms:modified xsi:type="dcterms:W3CDTF">2022-12-13T10:51:48Z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